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40"/>
  </p:notesMasterIdLst>
  <p:sldIdLst>
    <p:sldId id="257" r:id="rId2"/>
    <p:sldId id="269" r:id="rId3"/>
    <p:sldId id="258" r:id="rId4"/>
    <p:sldId id="263" r:id="rId5"/>
    <p:sldId id="264" r:id="rId6"/>
    <p:sldId id="265" r:id="rId7"/>
    <p:sldId id="267" r:id="rId8"/>
    <p:sldId id="268" r:id="rId9"/>
    <p:sldId id="266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8" r:id="rId23"/>
    <p:sldId id="282" r:id="rId24"/>
    <p:sldId id="283" r:id="rId25"/>
    <p:sldId id="284" r:id="rId26"/>
    <p:sldId id="285" r:id="rId27"/>
    <p:sldId id="286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9" r:id="rId38"/>
    <p:sldId id="300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B530918-9B6C-47ED-BC48-A1FF95312835}">
          <p14:sldIdLst>
            <p14:sldId id="257"/>
            <p14:sldId id="269"/>
            <p14:sldId id="258"/>
            <p14:sldId id="263"/>
            <p14:sldId id="264"/>
            <p14:sldId id="265"/>
            <p14:sldId id="267"/>
            <p14:sldId id="268"/>
            <p14:sldId id="266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8"/>
            <p14:sldId id="282"/>
            <p14:sldId id="283"/>
            <p14:sldId id="284"/>
            <p14:sldId id="285"/>
            <p14:sldId id="286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9"/>
            <p14:sldId id="30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17" autoAdjust="0"/>
    <p:restoredTop sz="94444" autoAdjust="0"/>
  </p:normalViewPr>
  <p:slideViewPr>
    <p:cSldViewPr snapToGrid="0">
      <p:cViewPr varScale="1">
        <p:scale>
          <a:sx n="76" d="100"/>
          <a:sy n="76" d="100"/>
        </p:scale>
        <p:origin x="12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79E9B-AFF9-429D-83DB-E9B220D6D2D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BB1D2-0B83-42B4-AEE9-36ACB03C7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4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A919-26FC-41E0-A03C-D2AA62A47612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7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266B-88F9-4070-945B-EB1A4FFD1B2C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65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7B9-D4AA-49CC-98C6-AEBC2268306A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9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0B96-94E9-47B4-B928-E181D478E68B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2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8974-4CB6-470C-8E0D-27987D669B07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C8D2-B2DE-430C-85F9-FFE0187033AB}" type="datetime1">
              <a:rPr lang="en-US" smtClean="0"/>
              <a:t>7/5/2023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8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D02E3-9559-44A8-9EC1-523EE2E387A3}" type="datetime1">
              <a:rPr lang="en-US" smtClean="0"/>
              <a:t>7/5/2023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0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7EBA-6F32-4EC5-8B44-0FCD12340516}" type="datetime1">
              <a:rPr lang="en-US" smtClean="0"/>
              <a:t>7/5/2023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809E-C46F-474E-8959-11098C880496}" type="datetime1">
              <a:rPr lang="en-US" smtClean="0"/>
              <a:t>7/5/2023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73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5B3B-DD7F-450B-8B20-BBE00B8FFB3B}" type="datetime1">
              <a:rPr lang="en-US" smtClean="0"/>
              <a:t>7/5/2023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5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8A446-EAFA-4F45-B821-BA2EB50487DB}" type="datetime1">
              <a:rPr lang="en-US" smtClean="0"/>
              <a:t>7/5/2023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53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2702F-E2EE-4114-A0CC-A7847B94A40D}" type="datetime1">
              <a:rPr lang="en-US" smtClean="0"/>
              <a:t>7/5/2023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61592-9D60-4029-9C94-AA5F0075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8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lows-ks.org/" TargetMode="External"/><Relationship Id="rId4" Type="http://schemas.openxmlformats.org/officeDocument/2006/relationships/hyperlink" Target="mailto:application.flows@gmail.co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lows-ks.inf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lows-ks.info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625495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Programi për Nxitjen dhe Levimin e Mundësive për Sigurinë e Ujit (FLOWS)</a:t>
            </a:r>
            <a:endParaRPr lang="en-GB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Financuar nga Kredia e  Bankës Botërore</a:t>
            </a:r>
          </a:p>
          <a:p>
            <a:pPr marL="0" indent="0" algn="ctr">
              <a:buNone/>
            </a:pP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P169150(Numri i Kredisë 6636 - XK)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16627"/>
              </p:ext>
            </p:extLst>
          </p:nvPr>
        </p:nvGraphicFramePr>
        <p:xfrm>
          <a:off x="1768839" y="5800084"/>
          <a:ext cx="5039924" cy="55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924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556266">
                <a:tc>
                  <a:txBody>
                    <a:bodyPr/>
                    <a:lstStyle/>
                    <a:p>
                      <a:r>
                        <a:rPr lang="sq-AL" sz="120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 I Qeverisë</a:t>
                      </a:r>
                      <a:r>
                        <a:rPr lang="sq-AL" sz="1200" baseline="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së Kosovës I financuar nga Kredia e Bankes Boterore</a:t>
                      </a:r>
                    </a:p>
                    <a:p>
                      <a:r>
                        <a:rPr lang="sq-AL" sz="1200" baseline="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 e Mjedisit , Planifikimit Hapsinorë dhe Infrastrukturës</a:t>
                      </a:r>
                      <a:endParaRPr lang="sq-AL" sz="1200" noProof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427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904" y="339007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678796"/>
            <a:ext cx="638094" cy="69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357348"/>
            <a:ext cx="10515600" cy="41010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Komisioni për Monitorim dhe Raportim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sq-AL" i="1" dirty="0">
                <a:solidFill>
                  <a:schemeClr val="accent5">
                    <a:lumMod val="50000"/>
                  </a:schemeClr>
                </a:solidFill>
              </a:rPr>
              <a:t>shtë një tjetër strukturë e pavarur e krijuar për të monitoruar zbatimin e granteve në përputhje me aplikimin e vlerësuar dhe marrëveshjen e grantit të dhënë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b="1" i="1" u="sng" dirty="0">
                <a:solidFill>
                  <a:schemeClr val="accent5">
                    <a:lumMod val="50000"/>
                  </a:schemeClr>
                </a:solidFill>
              </a:rPr>
              <a:t>Roli i këtij komisioni do të jetë të:</a:t>
            </a:r>
            <a:endParaRPr lang="en-GB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Shqyrtojë dhe monitorojë zbatimin e grantit, funksionimin e tij kundrejt indikatorëve të raportuar në fazën e aplikimit, si dhe çdo dokument dhe regjistrim përkatës në lidhje me zbatimin (kuponat fiskal/faturat, transfertat bankare, teknologjinë/pajisjet, etj).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Përgatisë raportin e monitorimit që përshkruan progresin në zbatimin e granteve dhe sfidat e mundshme me të cilat ballafaqohen.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i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451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sq-AL" b="1" u="sng" cap="all" dirty="0">
                <a:solidFill>
                  <a:schemeClr val="accent5">
                    <a:lumMod val="50000"/>
                  </a:schemeClr>
                </a:solidFill>
              </a:rPr>
              <a:t>Funksionimi i Programit të Granteve PëR Administrim të Ujit</a:t>
            </a:r>
            <a:endParaRPr lang="en-GB" b="1" u="sng" cap="all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endParaRPr lang="en-US" b="1" u="sng" cap="al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Manuali i Grantit për Administrim të Ujit përcakton rregullat për përgatitjen dhe dorëzimin e aplikacioneve, vlerësimin, përzgjedhjen dhe zbatimin e propozimeve të financuara nga ky program dhe procedura të tjera për raportimin, auditimin dhe financimin.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endParaRPr lang="en-GB" b="1" u="sng" cap="al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98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sq-AL" sz="3600" b="1" u="sng" cap="small" dirty="0">
                <a:solidFill>
                  <a:schemeClr val="accent5">
                    <a:lumMod val="50000"/>
                  </a:schemeClr>
                </a:solidFill>
              </a:rPr>
              <a:t>Procedurat e aplikimit</a:t>
            </a:r>
            <a:endParaRPr lang="en-US" sz="3600" b="1" u="sng" cap="small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Aplikantët do të dorëzojnë aplikacionet e tyre në përputhje me këtë Manual për Aplikantët si dhe duke përdorur Formularin e Aplikimit si pjesë e këtij manuali (Shtojca 1).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 algn="ctr">
              <a:buNone/>
            </a:pPr>
            <a:endParaRPr lang="en-US" sz="3600" b="1" u="sng" cap="smal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799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631" y="31663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092403"/>
            <a:ext cx="10515600" cy="470768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sq-AL" dirty="0"/>
              <a:t> 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U</a:t>
            </a: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dhëzimet në lidhje me procesin e aplikimit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Aplikuesi mund të aplikojë vetëm një herë,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Nëse dy aplikacione janë të njëjta në thelb (p.sh., projekt propozimi, teknologjia inovative, produktet dhe shërbimet e ngjashme), të dy aplikacionet do të refuzohen,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Të gjitha dokumentet dhe informacionet (përfshirë formularin e aplikimit) duhet të jenë të shkruara në gjuhën Shqipe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serbe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ose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angleze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Modeli standard i formularit të aplikimit nuk mund të modifikohet nga aplikanti, të cilit i kërkohet të japë një përshkrim të propozimit duke përfshirë të gjithë informacionin siç kërkohet në formularin e aplikimit,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Bashkëfinancimi i aplikantëve duhet të jetë të paktën 10% të investimeve të pranueshme,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Vetëm formularët e plotësuar të aplikimit pas listës së kontrollit të aplikimit (shih faqe 20 të këtij Manuali), do të pranohen dhe vlerësohen, prandaj është shumë e rëndësishme të plotësoni formularin e aplikimit me të gjithë informacionin përkatës të kërkuar. Nëse komisioni i vlerësimit vlerëson se ka ndonjë mospërputhje të madhe në lidhje me udhëzimet e aplikimit ose nëse shumat për investimet/shërbimet/aktivitetet e ndryshme të përshkruara në formularin janë shumë më të larta se çmimet reale në treg, mund ta refuzojë aplikimin.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507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928" y="319223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1119874" cy="41010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Ku dhe si të dërgohen aplikacionet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Formulari i aplikimit së bashku me të gjitha dokumentet e tjera përkatëse të kërkuara, duhet të </a:t>
            </a:r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DORËZOHEN NË MËNYRË ELEKTRONIKE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në email: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application.flows@gmail.com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, brenda afatit.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Të gjithë aplikantët do të marrin konfirmim që aplikimet e tyre janë pranuar.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b="1" i="1" dirty="0">
                <a:solidFill>
                  <a:schemeClr val="accent5">
                    <a:lumMod val="50000"/>
                  </a:schemeClr>
                </a:solidFill>
              </a:rPr>
              <a:t>Ju lutemi vini re se aplikimet e pakompletuara mund të refuzohen. </a:t>
            </a:r>
            <a:r>
              <a:rPr lang="sq-AL" i="1" dirty="0">
                <a:solidFill>
                  <a:schemeClr val="accent5">
                    <a:lumMod val="50000"/>
                  </a:schemeClr>
                </a:solidFill>
              </a:rPr>
              <a:t>Aplikantët këshillohen të verifikojnë nëse aplikimet e tyre janë plotësuar duke përdorur listën e kontrollit të aplikacionit (faqe 20).</a:t>
            </a:r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/>
              <a:t> </a:t>
            </a:r>
            <a:endParaRPr lang="en-GB" dirty="0"/>
          </a:p>
          <a:p>
            <a:pPr marL="0" indent="0" algn="ctr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25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Thirrja për Propozime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ThP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do të jetë e hapur për 30 ditë kalendarike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chemeClr val="accent5">
                    <a:lumMod val="50000"/>
                  </a:schemeClr>
                </a:solidFill>
              </a:rPr>
              <a:t>27</a:t>
            </a:r>
            <a:r>
              <a:rPr lang="sq-AL" u="sng" dirty="0">
                <a:solidFill>
                  <a:schemeClr val="accent5">
                    <a:lumMod val="50000"/>
                  </a:schemeClr>
                </a:solidFill>
              </a:rPr>
              <a:t>.06.2023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Shpallja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e thirrjes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Afati i fundit për dorëzimin e aplikacioneve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27</a:t>
            </a: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.0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.2023</a:t>
            </a:r>
            <a:r>
              <a:rPr lang="en-US" sz="3600" dirty="0"/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                                          </a:t>
            </a:r>
            <a:r>
              <a:rPr lang="en-US" b="1" u="sng" dirty="0" err="1">
                <a:solidFill>
                  <a:schemeClr val="accent5">
                    <a:lumMod val="50000"/>
                  </a:schemeClr>
                </a:solidFill>
              </a:rPr>
              <a:t>deri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5">
                    <a:lumMod val="50000"/>
                  </a:schemeClr>
                </a:solidFill>
              </a:rPr>
              <a:t>në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5">
                    <a:lumMod val="50000"/>
                  </a:schemeClr>
                </a:solidFill>
              </a:rPr>
              <a:t>ora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 16:00</a:t>
            </a:r>
            <a:endParaRPr lang="en-GB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710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91" y="179297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Sesione informuese për aplikantët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Sesionet informuese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organizohen në bashkëpunim me MMPHI-në dhe të gjitha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K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omunat që përfshijnë pellgun e Moravës së Binçes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me qëllim që të informohen të gjithë aplikantët potencialë për të marrë pjesë në sesione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informuese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si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dhe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marrin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udhezimet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bazike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për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aplikim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Grante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conform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Manualit</a:t>
            </a:r>
            <a:r>
              <a:rPr lang="en-US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16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427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819624" cy="36076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plikantët e interesuar mund të dërgojnë pyetje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sqaruese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me e-mail jo më vonë se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datën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14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.0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.2023 në: Adresa e-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ail:</a:t>
            </a:r>
            <a:r>
              <a:rPr lang="sq-AL" u="sng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application.flows@</a:t>
            </a:r>
            <a:r>
              <a:rPr lang="sq-AL" u="sng" dirty="0">
                <a:hlinkClick r:id="rId4"/>
              </a:rPr>
              <a:t>gmail.com</a:t>
            </a:r>
            <a:r>
              <a:rPr lang="en-US" u="sng" dirty="0"/>
              <a:t>, </a:t>
            </a: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Përgjigjet do të jepen jo më vonë se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datën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21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.0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.2023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Të gjitha pyetjet dhe përgjigjet do të publikohen në faqen e  interneti të FLOWS </a:t>
            </a:r>
            <a:r>
              <a:rPr lang="sq-AL" u="sng" dirty="0">
                <a:solidFill>
                  <a:schemeClr val="accent5">
                    <a:lumMod val="50000"/>
                  </a:schemeClr>
                </a:solidFill>
                <a:hlinkClick r:id="rId5"/>
              </a:rPr>
              <a:t>www.flows-ks.org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(nuk do të ketë përgjigje individuale</a:t>
            </a:r>
            <a:r>
              <a:rPr lang="sq-AL" dirty="0"/>
              <a:t>).</a:t>
            </a:r>
            <a:endParaRPr lang="en-GB" dirty="0"/>
          </a:p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17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83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244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Shqyrtimi fillestar, vlerësimi i aplikacioneve dhe vizitat në terren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Komisioni i Vlerësimit (KV) i caktuar nga Sekretari i Përgjithshëm i MMPHI, do të kryejë</a:t>
            </a:r>
            <a:r>
              <a:rPr lang="sq-AL" dirty="0"/>
              <a:t>:</a:t>
            </a:r>
            <a:endParaRPr lang="en-GB" dirty="0"/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Kontrollin administrativ duke kontrolluar nëse dosjet e aplikimit përbëhen nga dokumentet në përputhje me listën kontrolluese të aplikacionit të dokumenteve siç kërkohet në thirrje; dhe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Përputhshmërinë e aplikacionit me kriteret e përshtatshmërisë të përcaktuara në Thirrjen për Propozime.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18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39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0020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Nëse ndonjë nga informacionet e kërkuara mungon ose është i pasaktë, Komisioni do të kërkojë sqarime nga aplikanti dhe nëse aplikanti nuk mund ta vërtetojë sqarimin brenda një jave, aplikacioni do të refuzohet dhe nuk do të vlerësohet më tej.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Të gjithë aplikantët e refuzuar do të njoftohen me shkrim me shpjegime për arsyen(at) e refuzimit.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Aplikantët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refuzuar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kanë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drejtë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paraqesin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ankesë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EMP duke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plotësuar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formularin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ankesës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që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gjendet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faqen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e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internetit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projektit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FLOWS, 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www.flows-ks.info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dhe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ata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do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marrin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një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përgjigje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brenda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10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ditëve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pune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19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11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625495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Investimet për Administrimin e Ujit me Njerëzit në Qendër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4400" b="1" dirty="0">
                <a:solidFill>
                  <a:schemeClr val="accent5">
                    <a:lumMod val="50000"/>
                  </a:schemeClr>
                </a:solidFill>
              </a:rPr>
              <a:t>Programi i Granteve të Vogla</a:t>
            </a:r>
          </a:p>
          <a:p>
            <a:pPr marL="0" indent="0" algn="ctr">
              <a:buNone/>
            </a:pP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1400" b="1" dirty="0">
                <a:solidFill>
                  <a:schemeClr val="accent5">
                    <a:lumMod val="50000"/>
                  </a:schemeClr>
                </a:solidFill>
              </a:rPr>
              <a:t>Financuar nga Kredia e  Bankës Botërore</a:t>
            </a:r>
            <a:endParaRPr lang="sq-AL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1400" b="1" dirty="0">
                <a:solidFill>
                  <a:schemeClr val="accent5">
                    <a:lumMod val="50000"/>
                  </a:schemeClr>
                </a:solidFill>
              </a:rPr>
              <a:t>P169150(Numri i Kredisë 6636 - XK)</a:t>
            </a:r>
            <a:endParaRPr lang="sq-AL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16627"/>
              </p:ext>
            </p:extLst>
          </p:nvPr>
        </p:nvGraphicFramePr>
        <p:xfrm>
          <a:off x="1768839" y="5800084"/>
          <a:ext cx="5039924" cy="55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924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556266">
                <a:tc>
                  <a:txBody>
                    <a:bodyPr/>
                    <a:lstStyle/>
                    <a:p>
                      <a:r>
                        <a:rPr lang="sq-AL" sz="120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 I Qeverisë</a:t>
                      </a:r>
                      <a:r>
                        <a:rPr lang="sq-AL" sz="1200" baseline="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së Kosovës I financuar nga Kredia e Bankes Boterore</a:t>
                      </a:r>
                    </a:p>
                    <a:p>
                      <a:r>
                        <a:rPr lang="sq-AL" sz="1200" baseline="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 e Mjedisit , Planifikimit Hapsinorë dhe Infrastrukturës</a:t>
                      </a:r>
                      <a:endParaRPr lang="sq-AL" sz="1200" noProof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838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3"/>
            <a:ext cx="10515600" cy="4244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Aplikacionet që kanë kaluar kontrollin administrativ do t'i nënshtrohen vlerësimit bazuar në kriteret e përcaktuara në Tabelën e Vlerësimit më poshtë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Tabela e Vlerësimit do të përfshijë kriteret për vlerësimin e kapacitetit financiar dhe operacional të aplikantit, cilësinë e aplikimit dhe përputhshmërinë e tij me grupin e objektivave dhe kërkesave të Thirrjes për Propozime.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221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267779"/>
              </p:ext>
            </p:extLst>
          </p:nvPr>
        </p:nvGraphicFramePr>
        <p:xfrm>
          <a:off x="1030689" y="1357388"/>
          <a:ext cx="10409460" cy="4200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8769">
                  <a:extLst>
                    <a:ext uri="{9D8B030D-6E8A-4147-A177-3AD203B41FA5}">
                      <a16:colId xmlns:a16="http://schemas.microsoft.com/office/drawing/2014/main" val="2609307372"/>
                    </a:ext>
                  </a:extLst>
                </a:gridCol>
                <a:gridCol w="1088131">
                  <a:extLst>
                    <a:ext uri="{9D8B030D-6E8A-4147-A177-3AD203B41FA5}">
                      <a16:colId xmlns:a16="http://schemas.microsoft.com/office/drawing/2014/main" val="5873859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3943076405"/>
                    </a:ext>
                  </a:extLst>
                </a:gridCol>
              </a:tblGrid>
              <a:tr h="90067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Kriteret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Rezultati maksimal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42376"/>
                  </a:ext>
                </a:extLst>
              </a:tr>
              <a:tr h="676398"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0" algn="l"/>
                        </a:tabLs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Kapaciteti financiar dhe operacional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02082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1.1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ka aplikanti përvojë në funksionim të biznesit, para aplikimit? (Dëshmuar me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 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certifikatën e regjistrimit të biznesit për kompanitë dhe CV dhe referenca për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aplikantët individualë)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51692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1,2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ka aplikanti kapacitet të mjaftueshëm menaxhues? (Përfshirë stafin, pajisjet dhe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aftësinë për të menaxhuar buxhetin për projektin)?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249277"/>
                  </a:ext>
                </a:extLst>
              </a:tr>
              <a:tr h="36001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1.3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parashikuan ata pozicione të përshtatshme të stafit për zbatimin e projektit?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94826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1.4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ka aplikanti histori të qëndrueshme, të shëndoshë financiare dhe të biznesit dhe të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dhëna (të konfirmuar nga Autoriteti Tatimor)?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22218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10600" y="6269105"/>
            <a:ext cx="2743200" cy="365125"/>
          </a:xfrm>
        </p:spPr>
        <p:txBody>
          <a:bodyPr/>
          <a:lstStyle/>
          <a:p>
            <a:fld id="{9F861592-9D60-4029-9C94-AA5F0075D3C8}" type="slidenum">
              <a:rPr lang="en-GB" smtClean="0"/>
              <a:t>21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6390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="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526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592284"/>
              </p:ext>
            </p:extLst>
          </p:nvPr>
        </p:nvGraphicFramePr>
        <p:xfrm>
          <a:off x="1030689" y="1357388"/>
          <a:ext cx="10409460" cy="3864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8769">
                  <a:extLst>
                    <a:ext uri="{9D8B030D-6E8A-4147-A177-3AD203B41FA5}">
                      <a16:colId xmlns:a16="http://schemas.microsoft.com/office/drawing/2014/main" val="2609307372"/>
                    </a:ext>
                  </a:extLst>
                </a:gridCol>
                <a:gridCol w="1088131">
                  <a:extLst>
                    <a:ext uri="{9D8B030D-6E8A-4147-A177-3AD203B41FA5}">
                      <a16:colId xmlns:a16="http://schemas.microsoft.com/office/drawing/2014/main" val="5873859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3943076405"/>
                    </a:ext>
                  </a:extLst>
                </a:gridCol>
              </a:tblGrid>
              <a:tr h="900672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2.</a:t>
                      </a:r>
                      <a:r>
                        <a:rPr lang="sq-AL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Relevanca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sq-AL" sz="28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20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42376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2.1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Sa është relevant propozimi me objektivat e thirrjes për propozime?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20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51692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2.2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Sa qartë janë të përcaktuar dhe të zgjedhur në mënyrë strategjike personat e </a:t>
                      </a: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	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përfshirë (përfituesit, grupet e synuara)?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20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249277"/>
                  </a:ext>
                </a:extLst>
              </a:tr>
              <a:tr h="36001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2.3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A janë përcaktuar qartë nevojat e grupeve të synuara të propozuara dhe të </a:t>
                      </a: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	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përfituesit të fundit dhe a i adreson propozimi ato në mënyrë të duhur?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894826"/>
                  </a:ext>
                </a:extLst>
              </a:tr>
              <a:tr h="720037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2.4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A përmban propozimi elemente specifike, të tilla si qasje inovative, modele </a:t>
                      </a: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	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për praktikë të mirë, ndikim të fortë dhe të dukshëm, çështje mjedisore, </a:t>
                      </a: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	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promovim të barazisë gjinore dhe mundësi të barabarta?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SimSun;SimSun"/>
                          <a:cs typeface="Times New Roman;Times New Roman"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22218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96949" y="6230937"/>
            <a:ext cx="2743200" cy="365125"/>
          </a:xfrm>
        </p:spPr>
        <p:txBody>
          <a:bodyPr/>
          <a:lstStyle/>
          <a:p>
            <a:fld id="{9F861592-9D60-4029-9C94-AA5F0075D3C8}" type="slidenum">
              <a:rPr lang="en-GB" smtClean="0"/>
              <a:t>22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66390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="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206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264196"/>
              </p:ext>
            </p:extLst>
          </p:nvPr>
        </p:nvGraphicFramePr>
        <p:xfrm>
          <a:off x="740030" y="1252024"/>
          <a:ext cx="10274972" cy="4324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9270">
                  <a:extLst>
                    <a:ext uri="{9D8B030D-6E8A-4147-A177-3AD203B41FA5}">
                      <a16:colId xmlns:a16="http://schemas.microsoft.com/office/drawing/2014/main" val="1736368919"/>
                    </a:ext>
                  </a:extLst>
                </a:gridCol>
                <a:gridCol w="1203142">
                  <a:extLst>
                    <a:ext uri="{9D8B030D-6E8A-4147-A177-3AD203B41FA5}">
                      <a16:colId xmlns:a16="http://schemas.microsoft.com/office/drawing/2014/main" val="2779015408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622745448"/>
                    </a:ext>
                  </a:extLst>
                </a:gridCol>
              </a:tblGrid>
              <a:tr h="566255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400" dirty="0">
                          <a:effectLst/>
                        </a:rPr>
                        <a:t>3.   </a:t>
                      </a:r>
                      <a:r>
                        <a:rPr lang="sq-AL" sz="2400" dirty="0">
                          <a:effectLst/>
                        </a:rPr>
                        <a:t>Metodologjia</a:t>
                      </a:r>
                      <a:endParaRPr lang="en-GB" sz="24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30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498792"/>
                  </a:ext>
                </a:extLst>
              </a:tr>
              <a:tr h="502678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3.1 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janë aktivitetet e propozuara të përshtatshme, praktike dhe në përputhje me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objektivat dhe rezultatet e pritura?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60405"/>
                  </a:ext>
                </a:extLst>
              </a:tr>
              <a:tr h="676432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3.2 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Sa koherent është dizajni i përgjithshëm i propozimit? (Në veçanti, a pasqyron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analizën e problemeve të përfshira, a i merr parasysh faktorët e jashtëm?)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80965"/>
                  </a:ext>
                </a:extLst>
              </a:tr>
              <a:tr h="676432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3.3</a:t>
                      </a:r>
                      <a:r>
                        <a:rPr lang="en-US" sz="18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është i kënaqshëm niveli i përfshirjes dhe pjesëmarrjes së grupeve të synuara dhe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të përfituesve të fundit në projekt (numri i trajnimeve që përfshijnë përfituesit)?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09065"/>
                  </a:ext>
                </a:extLst>
              </a:tr>
              <a:tr h="485545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3.4 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është plani i projektit i qartë dhe i realizueshëm?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658434"/>
                  </a:ext>
                </a:extLst>
              </a:tr>
              <a:tr h="1256695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3.5  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përcakton propozimi qartë rezultatet që duhen arritur nëpërmjet zbatimit të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projektit (promovimi, testimi dhe demonstrimi i praktikave inovative për të rritur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sigurinë e ujit, për të përmirësuar menaxhimin e qëndrueshëm të resurseve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natyrore që do të rrisë potencialin e sekuestrimit të karbonit në zonën e projektit </a:t>
                      </a:r>
                      <a:r>
                        <a:rPr lang="en-US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dhe do të rrisë ndërgjegjësimin për sigurinë e ujit dhe mbrojtjen e mjedisit.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0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1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917901"/>
              </p:ext>
            </p:extLst>
          </p:nvPr>
        </p:nvGraphicFramePr>
        <p:xfrm>
          <a:off x="457591" y="1357347"/>
          <a:ext cx="10896209" cy="380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65554">
                  <a:extLst>
                    <a:ext uri="{9D8B030D-6E8A-4147-A177-3AD203B41FA5}">
                      <a16:colId xmlns:a16="http://schemas.microsoft.com/office/drawing/2014/main" val="3322654715"/>
                    </a:ext>
                  </a:extLst>
                </a:gridCol>
                <a:gridCol w="1268095">
                  <a:extLst>
                    <a:ext uri="{9D8B030D-6E8A-4147-A177-3AD203B41FA5}">
                      <a16:colId xmlns:a16="http://schemas.microsoft.com/office/drawing/2014/main" val="2750955025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156329676"/>
                    </a:ext>
                  </a:extLst>
                </a:gridCol>
              </a:tblGrid>
              <a:tr h="788448"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  </a:t>
                      </a: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Qëndrueshmëria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712718"/>
                  </a:ext>
                </a:extLst>
              </a:tr>
              <a:tr h="742169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4.1 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ka gjasa që projekti të ketë një ndikim të prekshëm në grupet e tij të synuara?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2650"/>
                  </a:ext>
                </a:extLst>
              </a:tr>
              <a:tr h="905002">
                <a:tc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4.2 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ka gjasa që propozimi të ketë efekte të shumëfishta? (Përfshirë hapësirën për </a:t>
                      </a: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replikimin dhe zgjatjen e rezultatit të projektit dhe shpërndarjen e informacionit.)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34064"/>
                  </a:ext>
                </a:extLst>
              </a:tr>
              <a:tr h="905002">
                <a:tc rowSpan="2">
                  <a:txBody>
                    <a:bodyPr/>
                    <a:lstStyle/>
                    <a:p>
                      <a:pPr marL="457200" marR="0" lvl="1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0" algn="l"/>
                        </a:tabLst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4.3  </a:t>
                      </a: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janë të qëndrueshme rezultatet e pritshme të projektit të propozuar?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0" algn="l"/>
                        </a:tabLs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Ekonomikisht - numri i krijimit të vendeve shtesë të punës ose të të punësuarve.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0" algn="l"/>
                        </a:tabLs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Financiarisht (si do të financohen aktivitetet pas përfundimit të financimit të grantit?)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Symbol" panose="05050102010706020507" pitchFamily="18" charset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301680"/>
                  </a:ext>
                </a:extLst>
              </a:tr>
              <a:tr h="4525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1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288980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24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803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374053"/>
              </p:ext>
            </p:extLst>
          </p:nvPr>
        </p:nvGraphicFramePr>
        <p:xfrm>
          <a:off x="1130300" y="1662085"/>
          <a:ext cx="9917723" cy="3348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3156">
                  <a:extLst>
                    <a:ext uri="{9D8B030D-6E8A-4147-A177-3AD203B41FA5}">
                      <a16:colId xmlns:a16="http://schemas.microsoft.com/office/drawing/2014/main" val="1702580818"/>
                    </a:ext>
                  </a:extLst>
                </a:gridCol>
                <a:gridCol w="832735">
                  <a:extLst>
                    <a:ext uri="{9D8B030D-6E8A-4147-A177-3AD203B41FA5}">
                      <a16:colId xmlns:a16="http://schemas.microsoft.com/office/drawing/2014/main" val="597100900"/>
                    </a:ext>
                  </a:extLst>
                </a:gridCol>
                <a:gridCol w="201832">
                  <a:extLst>
                    <a:ext uri="{9D8B030D-6E8A-4147-A177-3AD203B41FA5}">
                      <a16:colId xmlns:a16="http://schemas.microsoft.com/office/drawing/2014/main" val="63045532"/>
                    </a:ext>
                  </a:extLst>
                </a:gridCol>
              </a:tblGrid>
              <a:tr h="938828">
                <a:tc>
                  <a:txBody>
                    <a:bodyPr/>
                    <a:lstStyle/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0" algn="l"/>
                        </a:tabLs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Buxheti dhe efektiviteti i kostos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52321"/>
                  </a:ext>
                </a:extLst>
              </a:tr>
              <a:tr h="735226">
                <a:tc>
                  <a:txBody>
                    <a:bodyPr/>
                    <a:lstStyle/>
                    <a:p>
                      <a:pPr marL="742950" marR="0" lvl="1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0" algn="l"/>
                        </a:tabLs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Efikasiteti i planit të biznesit (raporti kosto-efektivitet)?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en-GB" sz="20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044339"/>
                  </a:ext>
                </a:extLst>
              </a:tr>
              <a:tr h="775948">
                <a:tc>
                  <a:txBody>
                    <a:bodyPr/>
                    <a:lstStyle/>
                    <a:p>
                      <a:pPr marL="742950" marR="0" lvl="1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0" algn="l"/>
                        </a:tabLs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 janë pasqyruar siç duhet aktivitetet në buxhet?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en-GB" sz="20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487050"/>
                  </a:ext>
                </a:extLst>
              </a:tr>
              <a:tr h="89810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Rezultati total maksimal</a:t>
                      </a:r>
                      <a:endParaRPr lang="en-GB" sz="28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100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GB" sz="20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190462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25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772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Aplikantët të cilët i kanë plotësuar kërkesat administrative dhe të cilët kanë marrë pikë më së shumti do të përzgjidhen paraprakisht dhe do t'i nënshtrohen një vizite në terren nga Komisioni i Vlerësimit për të konstatuar: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i="1" dirty="0">
                <a:solidFill>
                  <a:schemeClr val="accent5">
                    <a:lumMod val="50000"/>
                  </a:schemeClr>
                </a:solidFill>
              </a:rPr>
              <a:t>Ekzistencën e tyre dhe të biznesit të tyre</a:t>
            </a:r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i="1" dirty="0">
                <a:solidFill>
                  <a:schemeClr val="accent5">
                    <a:lumMod val="50000"/>
                  </a:schemeClr>
                </a:solidFill>
              </a:rPr>
              <a:t>Korrektësinë e të dhënave dhe deklaratave të dhëna në dosjen e aplikimit në lidhje me zbatimin e sugjeruar të grantit.</a:t>
            </a:r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i="1" dirty="0">
                <a:solidFill>
                  <a:schemeClr val="accent5">
                    <a:lumMod val="50000"/>
                  </a:schemeClr>
                </a:solidFill>
              </a:rPr>
              <a:t>Operacionin e përgjithshëm të biznesit dhe si do të përfitojnë biznesi nga aktivitetet nën aplikimin për grant.</a:t>
            </a:r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26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988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Vizitat në terren tek aplikantët e përzgjedhur në listën e ngushtë do të realizohen brenda tre javësh pas marrjes së rezultateve të përzgjedhjes në listën e ngushtë.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Vetëm aplikantët e përzgjedhur në listë të ngushtë do të njoftohen përmes një emaili për vizitat në terren.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27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890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234" y="270543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00203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q-AL" sz="4200" b="1" cap="small" dirty="0">
                <a:solidFill>
                  <a:schemeClr val="accent5">
                    <a:lumMod val="50000"/>
                  </a:schemeClr>
                </a:solidFill>
              </a:rPr>
              <a:t>Kriteret e pranueshmërisë</a:t>
            </a:r>
            <a:endParaRPr lang="en-GB" sz="4200" b="1" cap="smal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300" u="sng" dirty="0">
                <a:solidFill>
                  <a:schemeClr val="accent5">
                    <a:lumMod val="50000"/>
                  </a:schemeClr>
                </a:solidFill>
              </a:rPr>
              <a:t>Aplikantët mund të jenë nga</a:t>
            </a:r>
            <a:r>
              <a:rPr lang="sq-AL" sz="3300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n-GB" sz="33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Grupet e komunitetit,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Organizatat e shoqërisë civile,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Individët në nënpellgjet e përzgjedhura dhe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Bizneset private.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300" u="sng" dirty="0">
                <a:solidFill>
                  <a:schemeClr val="accent5">
                    <a:lumMod val="50000"/>
                  </a:schemeClr>
                </a:solidFill>
              </a:rPr>
              <a:t>Për të aplikuar për një Grant për Administrim të Ujit dhe për t'u kualifikuar për një grant, aplikanti duhet:</a:t>
            </a:r>
            <a:endParaRPr lang="en-GB" sz="3300" u="sng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të jetë drejtpërdrejt përgjegjës për përgatitjen dhe menaxhimin e projektit,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të mos ketë borxhe ndaj shtetit.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28</a:t>
            </a:fld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122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357348"/>
            <a:ext cx="10515600" cy="44427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 Investimet e pranueshme</a:t>
            </a:r>
            <a:r>
              <a:rPr lang="sq-AL" dirty="0"/>
              <a:t>	</a:t>
            </a:r>
            <a:endParaRPr lang="en-US" dirty="0"/>
          </a:p>
          <a:p>
            <a:pPr marL="0" lvl="0" indent="0" algn="ctr">
              <a:buNone/>
            </a:pPr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Masat agromjedisore duke përfshirë: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Pyllëzimin,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Masat për stabilizimin e tokës ose të kontrollit të erozionit,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Menaxhimin e kullotave,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Mbjelljen e pemishteve,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Bujqësinë organike,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Ruajtjen e ujit,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Ruajtjen e tokës,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Ruajtjen e biodiversitetit të fermave, dhe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sq-AL" sz="2800" dirty="0">
                <a:solidFill>
                  <a:schemeClr val="accent5">
                    <a:lumMod val="50000"/>
                  </a:schemeClr>
                </a:solidFill>
              </a:rPr>
              <a:t>Rehabilitimin e resurseve;</a:t>
            </a:r>
            <a:endParaRPr lang="en-GB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29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7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3200" b="1" u="sng" dirty="0">
                <a:solidFill>
                  <a:schemeClr val="accent5">
                    <a:lumMod val="50000"/>
                  </a:schemeClr>
                </a:solidFill>
              </a:rPr>
              <a:t>Objektivat e Programit të Granitit për Administrimin e Ujit (PGAU)</a:t>
            </a:r>
            <a:r>
              <a:rPr lang="sq-AL" sz="3200" u="sng" dirty="0"/>
              <a:t> </a:t>
            </a:r>
            <a:endParaRPr lang="en-US" sz="3200" u="sng" dirty="0"/>
          </a:p>
          <a:p>
            <a:pPr marL="0" indent="0" algn="ctr">
              <a:buNone/>
            </a:pPr>
            <a:endParaRPr lang="en-US" sz="3200" b="1" u="sng" cap="small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romovimi i menaxhimit të qëndrueshëm të resursve natyrore,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ritja e ndërgjegjësimit mjedisor të qytetarëve dhe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nkurajimi i veprimeve mjedisore që adresojnë sfidat mjedisore në nivel fshati ose komune.</a:t>
            </a:r>
            <a:endParaRPr lang="en-GB" sz="3600" b="1" cap="smal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179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904" y="276148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051916"/>
            <a:ext cx="10515600" cy="44065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Investimet për pajisje dhe teknologji të reja të nevojshme për rritjen e sigurisë së ujit;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Kostot e kërkuara për asistencë teknike/trajnime/punëtori, duke përfshirë vizitat studimore për pjesëmarrjen e përfituesve të grantit, për të promovuar, testuar dhe demonstruar praktika inovative për të rritur sigurinë e ujit dhe për të rritur ndërgjegjësimin për sigurinë e ujit dhe mbrojtjen e mjedisit;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Investimet në mbrojtjen e mjedisit, trajtimin dhe depozitimin e mbetjeve;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Pajisjet e TI-së (hardware dhe softuer) për monitorim, kontroll dhe menaxhim;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Energjia/infrastruktura e rinovueshme (e vogël) për të reduktuar kostot e energjisë, për të përmirësuar efiçencën e energjisë dhe për të eksploruar opsionet alternative të energjisë posaçërisht për objektin e përfshirë në aplikacion që nuk kalon 5% të totalit të investimit të pranueshëm;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sz="2900" b="1" dirty="0">
                <a:solidFill>
                  <a:schemeClr val="accent5">
                    <a:lumMod val="50000"/>
                  </a:schemeClr>
                </a:solidFill>
              </a:rPr>
              <a:t>Aktivitetet e promovimit dhe marketingut, duke përfshirë studimet e marketingut, përgatitjen dhe printimin e katalogëve, fletëpalosjeve, broshurave, posterave, spoteve promovuese audio dhe video (vlera maksimale për kostot e marketingut është e kufizuar në 5% të totalit të investimit të pranueshëm); fushata marketingu në nivel rajonal ose kombëtar me qëllim të promovimit të sigurisë së ujit.</a:t>
            </a: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30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814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63" y="220157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2446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q-AL" sz="3600" u="sng" dirty="0">
                <a:solidFill>
                  <a:schemeClr val="accent5">
                    <a:lumMod val="50000"/>
                  </a:schemeClr>
                </a:solidFill>
              </a:rPr>
              <a:t>Pranueshmëria e kostove: kostot që mund të përfshihen</a:t>
            </a:r>
            <a:r>
              <a:rPr lang="sq-AL" sz="36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600" dirty="0">
                <a:solidFill>
                  <a:schemeClr val="accent5">
                    <a:lumMod val="50000"/>
                  </a:schemeClr>
                </a:solidFill>
              </a:rPr>
              <a:t>Projekti FLOWS rekomandon që aplikantët të strukturojnë buxhetin e projektit të tyre bazuar në Shtojcën 2 – Buxheti i Projektit, si më poshtë: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Shpenzimet për burimet njerëzore (pagat e stafit të angazhuar në zbatimin e projektit),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Pajisjet dhe furnizimet,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Shpenzimet e zyrës (p.sh. letër, lapsa, toner, dosje për dokumente, kapëse letre, etj. me një shpjegim të qartë se si i ndihmojnë projektit drejtpërdrejtë këto shpenzime),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Kostot e marketingut (maksimumi 5% e totalit të investimit të pranueshëm),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Kostot indirekte (maksimumi 5% e totalit të investimit të pranueshëm).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31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497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098" y="276148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167618"/>
            <a:ext cx="10515600" cy="4533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Kostot indirekte të pranueshme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Kostot indirekte të paraqitura në realizimin e projektit mund të jenë të pranueshme për financim me normë të sheshtë, por totali nuk duhet të kalojë 5% të totalit të investimeve të pranueshme.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Kostot indirekte të pranueshme përfshijnë kostot e arkitektëve, inxhinierëve dhe kosto të tjera për studime dhe/ose projekte, si dhe kostot për marrjen e dokumenteve dhe lejeve përkatëse, si dhe kostot për përgatitjen e aplikimit, sipas nevojës. 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32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13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904" y="399293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322364"/>
            <a:ext cx="10515600" cy="437865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q-AL" sz="3300" b="1" u="sng" dirty="0">
                <a:solidFill>
                  <a:schemeClr val="accent5">
                    <a:lumMod val="50000"/>
                  </a:schemeClr>
                </a:solidFill>
              </a:rPr>
              <a:t>Kostot e papranueshme</a:t>
            </a:r>
            <a:endParaRPr lang="en-GB" sz="33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Zëra të financuar tashmë nga buxheti i vet ose nga një program tjetër ose institucion/kompani;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Interesat ose borxhet ndaj cilës do palë dhe shpenzimet dhe provizionet për humbjet ose borxhet e mundshme në të ardhmen;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Të gjitha llojet e tatimeve, përfshirë TVSH-në (e aplikueshme për shoqatat sipas ligjit nr. 2012/04-L-108, për ndryshimin dhe plotësimin e ligjit nr. 03-L-146 për Tatimin mbi Vlerën e Shtuar të ndryshuar dhe plotësuar me ligjin nr. 03-L-197), detyrat dhe ngarkesat;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Humbje në këmbim valutor, tarifa ose gjoba;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Kredi për palët e treta;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Blerja e pronës së paluajtshme (tokë ose ndërtesë);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Blerja e pajisjeve të përdorura. 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054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707" y="441495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217262"/>
            <a:ext cx="10515600" cy="45828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q-AL" b="1" cap="small" dirty="0">
                <a:solidFill>
                  <a:schemeClr val="accent5">
                    <a:lumMod val="50000"/>
                  </a:schemeClr>
                </a:solidFill>
              </a:rPr>
              <a:t>Procesi i aprovimit dhe dhënia e kontratës</a:t>
            </a:r>
            <a:endParaRPr lang="en-GB" b="1" cap="smal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Raporti i Vlerësimit me listën përfundimtare të përfituesve të përzgjedhur të propozuar për t'u financuar, do t'i dërgohet Bankës Botërore për shqyrtim dhe Aprovim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Pas marrjes së Aprovimit nga BB, aplikantët do të informohen për vendimin e KV në lidhje me aplikimin e tyre dhe në rast të refuzimit, do të njoftohen për arsyet e refuzimit.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Aplikantët të cilët fitojnë grantin, do të ftohen të nënshkruajnë një Marrëveshje të Kontratës standarde (shih Shtojcën 3) që do të nënshkruhet nga Sekretari i Përgjithshëm i MMPHI dhe përfituesit. Zbatimi i granteve do të fillojë menjëherë pas nënshkrimit të kontratës së grantit dhe sipas marrëveshjes së kontratës; përfituesve do t'u kërkohet të raportojnë bazuar në kërkesat e përcaktuara në këtë manual.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34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43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828" y="438073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002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b="1" cap="small" dirty="0">
                <a:solidFill>
                  <a:schemeClr val="accent5">
                    <a:lumMod val="50000"/>
                  </a:schemeClr>
                </a:solidFill>
              </a:rPr>
              <a:t>Monitorimi dhe vlerësimi i përfituesve të grantit</a:t>
            </a:r>
            <a:endParaRPr lang="en-GB" b="1" cap="smal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Si hap formal në procesin e vlerësimit të përmbushjes së investimit, përpara rimbursimit përfundimtar, KM do të takohet me përfaqësuesit e përfituesit të grantit. Përfituesi i grantit me kërkesë zyrtare do të marrë të gjitha masat për t'u mundësuar përfaqësuesve të KM të vizitojnë vendin e investimit për qëllimet që lidhen me zbatimin e projektit.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35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381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357348"/>
            <a:ext cx="10515600" cy="4442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Vizitat e KM-së në terren tek përfituesi i grantit do të zhvillohen përafërsisht brenda 2 (dy) javësh pas marrjes së kërkesës për rimbursim, sipas Shtojcës 22 – Kërkesa për Pagesë.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Materialet e dorëzuara gjatë procesit të aplikimit, raporteve dhe rimbursimit do të diskutohen gjatë vizitës në terren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Nëse ndonjë përfitues nuk është i kënaqur me vlerësimin dhe raportin e Komitetit të Monitorimit dhe Raportimit, ka të drejtë të paraqesë një ankesë pranë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EMP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-së duke plotësuar formularin e ankesës që gjendet në faqen e internetit të projektit F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LOWS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q-AL" u="sng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www.flows-ks.info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dhe ata do merrni një përgjigje brenda 10 ditëve pune.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36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586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074" y="163311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840012"/>
            <a:ext cx="10515600" cy="50965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1600" b="1" dirty="0">
                <a:solidFill>
                  <a:schemeClr val="accent5">
                    <a:lumMod val="50000"/>
                  </a:schemeClr>
                </a:solidFill>
              </a:rPr>
              <a:t>Lista kontrolluese e aplikimit</a:t>
            </a:r>
            <a:endParaRPr lang="en-GB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37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A3C13C-ABA7-4F3B-A32E-33D180F49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35644"/>
              </p:ext>
            </p:extLst>
          </p:nvPr>
        </p:nvGraphicFramePr>
        <p:xfrm>
          <a:off x="930453" y="1143310"/>
          <a:ext cx="10134754" cy="4429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680">
                  <a:extLst>
                    <a:ext uri="{9D8B030D-6E8A-4147-A177-3AD203B41FA5}">
                      <a16:colId xmlns:a16="http://schemas.microsoft.com/office/drawing/2014/main" val="1089285279"/>
                    </a:ext>
                  </a:extLst>
                </a:gridCol>
                <a:gridCol w="7129276">
                  <a:extLst>
                    <a:ext uri="{9D8B030D-6E8A-4147-A177-3AD203B41FA5}">
                      <a16:colId xmlns:a16="http://schemas.microsoft.com/office/drawing/2014/main" val="3981682058"/>
                    </a:ext>
                  </a:extLst>
                </a:gridCol>
                <a:gridCol w="830266">
                  <a:extLst>
                    <a:ext uri="{9D8B030D-6E8A-4147-A177-3AD203B41FA5}">
                      <a16:colId xmlns:a16="http://schemas.microsoft.com/office/drawing/2014/main" val="1758543621"/>
                    </a:ext>
                  </a:extLst>
                </a:gridCol>
                <a:gridCol w="830266">
                  <a:extLst>
                    <a:ext uri="{9D8B030D-6E8A-4147-A177-3AD203B41FA5}">
                      <a16:colId xmlns:a16="http://schemas.microsoft.com/office/drawing/2014/main" val="274526582"/>
                    </a:ext>
                  </a:extLst>
                </a:gridCol>
                <a:gridCol w="830266">
                  <a:extLst>
                    <a:ext uri="{9D8B030D-6E8A-4147-A177-3AD203B41FA5}">
                      <a16:colId xmlns:a16="http://schemas.microsoft.com/office/drawing/2014/main" val="1632551153"/>
                    </a:ext>
                  </a:extLst>
                </a:gridCol>
              </a:tblGrid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 err="1">
                          <a:effectLst/>
                        </a:rPr>
                        <a:t>Nr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Përpara se të dërgoni aplikacionin tuaj, kontrolloni nëse secila nga kriteret e mëposhtme janë përmbushur plotësisht: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PO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N/A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6160163"/>
                  </a:ext>
                </a:extLst>
              </a:tr>
              <a:tr h="3384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Është përdorur formulari i duhur i aplikimit.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5658228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Propozimi është i shtypur dhe është shkruar në një gjuhë të përshtatshme për këtë thirrje.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4495033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Një version elektronik i planit të biznesit dhe dokumentet e tjera të kërkuara përgatiten për t'u dorëzuar në </a:t>
                      </a:r>
                      <a:r>
                        <a:rPr lang="sq-AL" sz="1600" dirty="0" err="1">
                          <a:effectLst/>
                        </a:rPr>
                        <a:t>emailin</a:t>
                      </a:r>
                      <a:r>
                        <a:rPr lang="sq-AL" sz="1600" dirty="0">
                          <a:effectLst/>
                        </a:rPr>
                        <a:t> e FLOWS brenda afatit.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7071801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Buxheti është i bashkangjitur, në bilanc, i paraqitur në formatin e kërkuar dhe i deklaruar në EUR.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2258657"/>
                  </a:ext>
                </a:extLst>
              </a:tr>
              <a:tr h="3384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Kohëzgjatja e zbatimit të projektit është maksimum 12 muaj.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1615924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Kontributi (shuma) i kërkuar i FLOWS është i barabartë ose më i lartë se minimumi i lejuar.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0331178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Kontributi (shuma) i kërkuar i FLOWS është i barabartë ose më i ulët se maksimumi i lejuar.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8007695"/>
                  </a:ext>
                </a:extLst>
              </a:tr>
              <a:tr h="3384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Aplikanti plotëson kriteret e përshtatshmërisë në pjesën 2.3 të udhëzimeve.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2958660"/>
                  </a:ext>
                </a:extLst>
              </a:tr>
              <a:tr h="4744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Dokumentet mbështetëse janë dorëzuar në përputhje me Listën e Dokumenteve të Dorëzuara (Shtojca 26).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;Times New Roman"/>
                        <a:ea typeface="SimSun;SimSun"/>
                        <a:cs typeface="Times New Roman;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801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5131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Ju </a:t>
            </a:r>
            <a:r>
              <a:rPr lang="en-GB" sz="3600" b="1" dirty="0" err="1">
                <a:solidFill>
                  <a:schemeClr val="accent5">
                    <a:lumMod val="50000"/>
                  </a:schemeClr>
                </a:solidFill>
              </a:rPr>
              <a:t>faleminderit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 p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r v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mendje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Dhe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ju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d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shirojm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shum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fat n</a:t>
            </a:r>
            <a:r>
              <a:rPr lang="sq-AL" sz="3600" b="1" dirty="0">
                <a:solidFill>
                  <a:schemeClr val="accent5">
                    <a:lumMod val="50000"/>
                  </a:schemeClr>
                </a:solidFill>
              </a:rPr>
              <a:t>ë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procesin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e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</a:rPr>
              <a:t>aplikimit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! </a:t>
            </a:r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38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64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29" y="1850756"/>
            <a:ext cx="10887863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PGAU do të zbatohet me financim përmes FLOWS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me </a:t>
            </a: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Thirrje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q-AL" sz="3200" b="1" dirty="0">
                <a:solidFill>
                  <a:schemeClr val="accent5">
                    <a:lumMod val="50000"/>
                  </a:schemeClr>
                </a:solidFill>
              </a:rPr>
              <a:t> për Propozime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</a:rPr>
              <a:t>ThpP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) 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Vlera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totale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për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këtë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program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Granteve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në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këtë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ThpP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</a:rPr>
              <a:t>është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sq-AL" sz="4400" b="1" u="sng" dirty="0">
                <a:solidFill>
                  <a:schemeClr val="accent5">
                    <a:lumMod val="50000"/>
                  </a:schemeClr>
                </a:solidFill>
              </a:rPr>
              <a:t>0.3 milion €</a:t>
            </a:r>
            <a:endParaRPr lang="en-GB" sz="44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6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3"/>
            <a:ext cx="10515600" cy="42446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u="sng" dirty="0" err="1">
                <a:solidFill>
                  <a:schemeClr val="accent5">
                    <a:lumMod val="50000"/>
                  </a:schemeClr>
                </a:solidFill>
              </a:rPr>
              <a:t>Vlera</a:t>
            </a: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 e investimeve dhe granteve të pranueshme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Shuma minimale e grantit: </a:t>
            </a: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10,000 Euro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Shuma maksimale e grantit: </a:t>
            </a:r>
            <a:r>
              <a:rPr lang="sq-AL" b="1" u="sng" dirty="0">
                <a:solidFill>
                  <a:schemeClr val="accent5">
                    <a:lumMod val="50000"/>
                  </a:schemeClr>
                </a:solidFill>
              </a:rPr>
              <a:t>30,000 Euro</a:t>
            </a:r>
            <a:endParaRPr lang="en-US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i="1" u="sng" dirty="0">
                <a:solidFill>
                  <a:schemeClr val="accent5">
                    <a:lumMod val="50000"/>
                  </a:schemeClr>
                </a:solidFill>
              </a:rPr>
              <a:t>Shkalla e bashkëfinancimit të granteve sipas PGAU që mbulon totalin e investimeve të pranueshme sipas aplikimit për grant do të jetë </a:t>
            </a:r>
            <a:r>
              <a:rPr lang="sq-AL" b="1" i="1" u="sng" dirty="0">
                <a:solidFill>
                  <a:schemeClr val="accent5">
                    <a:lumMod val="50000"/>
                  </a:schemeClr>
                </a:solidFill>
              </a:rPr>
              <a:t>90%</a:t>
            </a:r>
            <a:r>
              <a:rPr lang="sq-AL" i="1" u="sng" dirty="0">
                <a:solidFill>
                  <a:schemeClr val="accent5">
                    <a:lumMod val="50000"/>
                  </a:schemeClr>
                </a:solidFill>
              </a:rPr>
              <a:t> e totalit të investimeve të pranueshme të aplikacionit për projekt. </a:t>
            </a:r>
            <a:endParaRPr lang="en-US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i="1" u="sng" dirty="0">
                <a:solidFill>
                  <a:schemeClr val="accent5">
                    <a:lumMod val="50000"/>
                  </a:schemeClr>
                </a:solidFill>
              </a:rPr>
              <a:t>Aplikanti do të bashkëfinancojë pjesën e mbetur prej </a:t>
            </a:r>
            <a:r>
              <a:rPr lang="sq-AL" b="1" i="1" u="sng" dirty="0">
                <a:solidFill>
                  <a:schemeClr val="accent5">
                    <a:lumMod val="50000"/>
                  </a:schemeClr>
                </a:solidFill>
              </a:rPr>
              <a:t>10%</a:t>
            </a:r>
            <a:r>
              <a:rPr lang="sq-AL" i="1" u="sng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en-GB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GB" sz="36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96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4000" b="1" u="sng" dirty="0">
                <a:solidFill>
                  <a:schemeClr val="accent5">
                    <a:lumMod val="50000"/>
                  </a:schemeClr>
                </a:solidFill>
              </a:rPr>
              <a:t>Kohëzgjatja e</a:t>
            </a:r>
            <a:r>
              <a:rPr lang="en-US" sz="40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b="1" u="sng" dirty="0" err="1">
                <a:solidFill>
                  <a:schemeClr val="accent5">
                    <a:lumMod val="50000"/>
                  </a:schemeClr>
                </a:solidFill>
              </a:rPr>
              <a:t>zbatimit</a:t>
            </a:r>
            <a:r>
              <a:rPr lang="en-US" sz="40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b="1" u="sng" dirty="0" err="1">
                <a:solidFill>
                  <a:schemeClr val="accent5">
                    <a:lumMod val="50000"/>
                  </a:schemeClr>
                </a:solidFill>
              </a:rPr>
              <a:t>të</a:t>
            </a:r>
            <a:r>
              <a:rPr lang="sq-AL" sz="4000" b="1" u="sng" dirty="0">
                <a:solidFill>
                  <a:schemeClr val="accent5">
                    <a:lumMod val="50000"/>
                  </a:schemeClr>
                </a:solidFill>
              </a:rPr>
              <a:t> projekteve</a:t>
            </a:r>
            <a:endParaRPr lang="en-US" sz="4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4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sz="3200" i="1" dirty="0">
                <a:solidFill>
                  <a:schemeClr val="accent5">
                    <a:lumMod val="50000"/>
                  </a:schemeClr>
                </a:solidFill>
              </a:rPr>
              <a:t>Aplikimet për grante dhe buxheti për zbatimin e tyre duhet të hartohen për të përfunduar në afat që nuk kalon </a:t>
            </a:r>
            <a:r>
              <a:rPr lang="sq-AL" sz="3200" b="1" i="1" dirty="0">
                <a:solidFill>
                  <a:schemeClr val="accent5">
                    <a:lumMod val="50000"/>
                  </a:schemeClr>
                </a:solidFill>
              </a:rPr>
              <a:t>12 muaj</a:t>
            </a:r>
            <a:r>
              <a:rPr lang="sq-AL" sz="3200" i="1" dirty="0">
                <a:solidFill>
                  <a:schemeClr val="accent5">
                    <a:lumMod val="50000"/>
                  </a:schemeClr>
                </a:solidFill>
              </a:rPr>
              <a:t>, pas nënshkrimit të kontratës</a:t>
            </a:r>
            <a:r>
              <a:rPr lang="en-US" sz="3200" i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GB" sz="40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47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850756"/>
            <a:ext cx="10515600" cy="3607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q-AL" sz="3600" b="1" u="sng" cap="small" dirty="0">
                <a:solidFill>
                  <a:schemeClr val="accent5">
                    <a:lumMod val="50000"/>
                  </a:schemeClr>
                </a:solidFill>
              </a:rPr>
              <a:t>Organet që drejtojnë dhe zbatojnë PGAU</a:t>
            </a:r>
            <a:endParaRPr lang="en-GB" sz="3600" b="1" u="sng" cap="small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Ekipi i Menaxhimit të Projektit (EMP)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Komisioni i Vlerësimit (KV)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Komisioni për Monitorim dhe Raportim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99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456414"/>
            <a:ext cx="10515600" cy="400203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Ekipi i Menaxhimit të Projektit (EMP) 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o të jetë përgjegjës për administrimin e skemës së grantit të financuar nga FLOWS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EMP-ja do t'i raportojë Sekretarit të Përgjithshëm të Ministrisë së Mjedisit, Planifikimit Hapësinor dhe Infrastrukturës (MMPHI) i caktuar si person kontaktues nga Ministria e linjës dhe Udhëheqësi i Ekipit të Punës të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projektit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 FLOWS nga Banka Botërore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EMP gjithashtu do të raportojë mbi rezultatet e punës së Komisionit të Vlerësimit (KV) si dhe të Komisionit të Monitorimit dhe Raportimit.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62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3.googleusercontent.com/dgO9L8fH-ssZ6tWLILs5uX-oTDs3YZ7WvAoI81gn7AY7bK8yWy9udbACF2J0McsnK6t3kQ8fOHJ_NvV6QFdT22aZJRw11vFbmX4JZ-P7AXKtF1-v_mhPz051zqcMKDArl3JpQrhKFZTuK5-8e5cieLCUIg=s20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66" y="680646"/>
            <a:ext cx="2229851" cy="6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30" y="5557509"/>
            <a:ext cx="780540" cy="85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030" y="1357348"/>
            <a:ext cx="10515600" cy="44427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q-AL" sz="3600" b="1" u="sng" dirty="0">
                <a:solidFill>
                  <a:schemeClr val="accent5">
                    <a:lumMod val="50000"/>
                  </a:schemeClr>
                </a:solidFill>
              </a:rPr>
              <a:t>Komisioni i Vlerësimit (KV)</a:t>
            </a:r>
            <a:endParaRPr lang="en-US" sz="36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dirty="0">
                <a:solidFill>
                  <a:schemeClr val="accent5">
                    <a:lumMod val="50000"/>
                  </a:schemeClr>
                </a:solidFill>
              </a:rPr>
              <a:t>(KV) është një strukturë e pavarur e krijuar për të shqyrtuar aplikimet për mbështetje të projektit bazuar në kriteret e vlerësimit në këtë Manual të Granteve.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q-AL" b="1" i="1" u="sng" dirty="0">
                <a:solidFill>
                  <a:schemeClr val="accent5">
                    <a:lumMod val="50000"/>
                  </a:schemeClr>
                </a:solidFill>
              </a:rPr>
              <a:t>Roli i këtij komisioni do të jetë </a:t>
            </a:r>
            <a:r>
              <a:rPr lang="en-US" b="1" i="1" u="sng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n-GB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Kryejë kontrollin administrativ të aplikimeve për grante,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Shqyrtojë dhe vlerësojë aplikimet për grante kundrejt kritereve të vlerësimit të përcaktuara në këtë manual,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sq-AL" b="1" dirty="0">
                <a:solidFill>
                  <a:schemeClr val="accent5">
                    <a:lumMod val="50000"/>
                  </a:schemeClr>
                </a:solidFill>
              </a:rPr>
              <a:t>Kryejë vizita në terren për të verifikuar informacionin në lidhje me aplikimin për grant dhe për të plotësuar raportin e vizitës në terren të kërkuar për vendimin e financimit.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3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B7208-C314-4155-ABCA-A9C8F7345B5E}" type="datetime1">
              <a:rPr lang="en-US" smtClean="0"/>
              <a:t>7/5/2023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61592-9D60-4029-9C94-AA5F0075D3C8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56885"/>
              </p:ext>
            </p:extLst>
          </p:nvPr>
        </p:nvGraphicFramePr>
        <p:xfrm>
          <a:off x="1609969" y="5800084"/>
          <a:ext cx="493980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801">
                  <a:extLst>
                    <a:ext uri="{9D8B030D-6E8A-4147-A177-3AD203B41FA5}">
                      <a16:colId xmlns:a16="http://schemas.microsoft.com/office/drawing/2014/main" val="2905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Projekt</a:t>
                      </a:r>
                      <a:r>
                        <a:rPr lang="en-US" sz="12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Qeverisë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Kosovës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financuar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nga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Kredia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Bankes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Boterore</a:t>
                      </a:r>
                      <a:endParaRPr lang="en-US" sz="1200" baseline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Ministria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e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Mjedisit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,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Planifikimit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Hapsinorë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dhe</a:t>
                      </a:r>
                      <a:r>
                        <a:rPr lang="en-US" sz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Infrastrukturës</a:t>
                      </a:r>
                      <a:endParaRPr lang="en-GB" sz="1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44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5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5553</TotalTime>
  <Words>4042</Words>
  <Application>Microsoft Office PowerPoint</Application>
  <PresentationFormat>Widescreen</PresentationFormat>
  <Paragraphs>442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Times New Roman;Times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Leman Hatashi</dc:creator>
  <cp:lastModifiedBy>KRENAR SADIKU</cp:lastModifiedBy>
  <cp:revision>52</cp:revision>
  <dcterms:created xsi:type="dcterms:W3CDTF">2023-05-08T19:20:52Z</dcterms:created>
  <dcterms:modified xsi:type="dcterms:W3CDTF">2023-07-07T08:57:17Z</dcterms:modified>
</cp:coreProperties>
</file>